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8" r:id="rId2"/>
    <p:sldId id="260" r:id="rId3"/>
    <p:sldId id="261" r:id="rId4"/>
    <p:sldId id="262" r:id="rId5"/>
    <p:sldId id="263" r:id="rId6"/>
    <p:sldId id="264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C5DAE"/>
    <a:srgbClr val="0C3F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3758" autoAdjust="0"/>
  </p:normalViewPr>
  <p:slideViewPr>
    <p:cSldViewPr snapToGrid="0">
      <p:cViewPr varScale="1">
        <p:scale>
          <a:sx n="74" d="100"/>
          <a:sy n="74" d="100"/>
        </p:scale>
        <p:origin x="965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o-R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4DB8A2-93BA-4874-B878-20C773456CC2}" type="datetimeFigureOut">
              <a:rPr lang="ro-RO" smtClean="0"/>
              <a:t>22.10.2025</a:t>
            </a:fld>
            <a:endParaRPr lang="ro-R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o-R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B22888-3886-4D40-BAF1-88733024D3A0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0173252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1D0881-86BD-3D12-307F-A345531145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580EA4D-4A0D-1B83-34C0-3416114012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ro-R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AD8F12-C419-8BF1-B784-3284A594BD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5DBAF-553E-4943-A862-2B65E972ADE3}" type="datetimeFigureOut">
              <a:rPr lang="ro-RO" smtClean="0"/>
              <a:t>22.10.2025</a:t>
            </a:fld>
            <a:endParaRPr lang="ro-R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1A7FDC-07C8-0B5E-59F1-F4554FD9EA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595B6D-FCAA-C04F-81B6-0D5244028D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8FB7F-FAB5-4E3E-9FC3-A71E3A0B4B4E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0716083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0CD5BA-3833-1F39-B192-99FBBBC167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7F89C20-891E-3BA0-D972-AD3CA48D3B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41D150-366A-101B-173A-475805DC77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5DBAF-553E-4943-A862-2B65E972ADE3}" type="datetimeFigureOut">
              <a:rPr lang="ro-RO" smtClean="0"/>
              <a:t>22.10.2025</a:t>
            </a:fld>
            <a:endParaRPr lang="ro-R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241B53-37D9-4A2C-F758-930E3BFBDB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A861FC-5763-9439-97E0-E802154BDF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8FB7F-FAB5-4E3E-9FC3-A71E3A0B4B4E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4960759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8B2982C-C352-8C73-A90B-9ECDDEF11EE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ABCDE99-EAB0-9794-D1E4-9848FEEEFD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A5606A-26E7-4673-ACB8-D2E69E3CFD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5DBAF-553E-4943-A862-2B65E972ADE3}" type="datetimeFigureOut">
              <a:rPr lang="ro-RO" smtClean="0"/>
              <a:t>22.10.2025</a:t>
            </a:fld>
            <a:endParaRPr lang="ro-R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F63181-D5FA-28DB-082A-E97D1378C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F1AC74-0EE4-89C9-AB15-CB6C0FD463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8FB7F-FAB5-4E3E-9FC3-A71E3A0B4B4E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4367715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15CEC1-6A1A-596A-F7A2-17E2E98B5B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B3AF5C-9F5D-A370-95CE-EB4CC51751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93872E-AFC2-182C-38B3-70FEE64DAB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5DBAF-553E-4943-A862-2B65E972ADE3}" type="datetimeFigureOut">
              <a:rPr lang="ro-RO" smtClean="0"/>
              <a:t>22.10.2025</a:t>
            </a:fld>
            <a:endParaRPr lang="ro-R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9E05EC-B6E1-E804-036E-3803620BDC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306AD6-0DB3-EADC-19B7-14BCC1C614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8FB7F-FAB5-4E3E-9FC3-A71E3A0B4B4E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1354734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B8760B-43FB-7A09-3029-FD91287409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5B72FD-B7FC-839C-29F4-C58C36218F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0BFA57-676B-E269-E69E-2EF7790D43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5DBAF-553E-4943-A862-2B65E972ADE3}" type="datetimeFigureOut">
              <a:rPr lang="ro-RO" smtClean="0"/>
              <a:t>22.10.2025</a:t>
            </a:fld>
            <a:endParaRPr lang="ro-R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B8247F-A3C5-AA6F-4970-F781D2A5C1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2EF131-D90D-8583-F6A6-9469F939D4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8FB7F-FAB5-4E3E-9FC3-A71E3A0B4B4E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4467793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6A65EA-3304-EA9E-E827-C475192B37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C41150-49E0-B112-417C-11E7B86BED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2C1944-21F7-27CF-9B74-A7CB4545FF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2DA1CCB-9091-7EAE-8816-F5687D0048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5DBAF-553E-4943-A862-2B65E972ADE3}" type="datetimeFigureOut">
              <a:rPr lang="ro-RO" smtClean="0"/>
              <a:t>22.10.2025</a:t>
            </a:fld>
            <a:endParaRPr lang="ro-R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FB3692-9EF0-06F8-642A-B1CDD8E2D0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D8795E-5F21-7A17-B3F2-6E667432ED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8FB7F-FAB5-4E3E-9FC3-A71E3A0B4B4E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2593790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442145-A475-AA24-767A-8E08F31CB3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7C61FC-9A94-BA63-70B3-EA3D5E8AF2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682FC9-AE03-5D5F-7458-45CB434CE7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61FE33B-4F57-04A8-E3E6-3EE7F4A7104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CE25B8A-6BA6-78BA-76A1-58C4F04907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C54423F-707D-4C96-1262-8B4C2F7D5F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5DBAF-553E-4943-A862-2B65E972ADE3}" type="datetimeFigureOut">
              <a:rPr lang="ro-RO" smtClean="0"/>
              <a:t>22.10.2025</a:t>
            </a:fld>
            <a:endParaRPr lang="ro-RO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B5E5BD7-C285-1636-D960-CCA1903DE0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A919B42-7BCA-4533-7A39-A053207FA5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8FB7F-FAB5-4E3E-9FC3-A71E3A0B4B4E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6426566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0D1901-C8D1-5651-9BE4-F11F91FC5E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35F521A-EA1D-1736-2565-872CDB4B44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5DBAF-553E-4943-A862-2B65E972ADE3}" type="datetimeFigureOut">
              <a:rPr lang="ro-RO" smtClean="0"/>
              <a:t>22.10.2025</a:t>
            </a:fld>
            <a:endParaRPr lang="ro-RO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495F1ED-B714-3D87-3AB7-4B2816DDB4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80BAC3-6C70-1041-D0B3-04689E33D0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8FB7F-FAB5-4E3E-9FC3-A71E3A0B4B4E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7029430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B335B46-D790-55C4-5D47-25CA5072D8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5DBAF-553E-4943-A862-2B65E972ADE3}" type="datetimeFigureOut">
              <a:rPr lang="ro-RO" smtClean="0"/>
              <a:t>22.10.2025</a:t>
            </a:fld>
            <a:endParaRPr lang="ro-RO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851254F-3445-26FA-8700-7A4F1EB499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DADC03-5B39-18B9-0F46-3127CEAA5C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8FB7F-FAB5-4E3E-9FC3-A71E3A0B4B4E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40363390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8EC73C-E93E-DED8-FDDF-BD68482028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984242-EDA7-4A99-9C48-067A191C54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B9CF730-7B05-A53D-67A6-F1B48E0218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3BB062-E54E-CA8C-DCBC-80DFAE8A24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5DBAF-553E-4943-A862-2B65E972ADE3}" type="datetimeFigureOut">
              <a:rPr lang="ro-RO" smtClean="0"/>
              <a:t>22.10.2025</a:t>
            </a:fld>
            <a:endParaRPr lang="ro-R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DC4AA5-3285-45E5-34CE-5C7AF7B047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110449-35B8-C0CB-0164-101BC00A0F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8FB7F-FAB5-4E3E-9FC3-A71E3A0B4B4E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3098639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3D59B5-F75E-E4C5-D691-99F55D237C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470998D-02EE-4182-44D5-2DC7ADD23DA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o-RO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23415F6-7A12-A99A-2F2C-41599565C3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F6B43E-16D3-514C-7323-8CE33599AF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5DBAF-553E-4943-A862-2B65E972ADE3}" type="datetimeFigureOut">
              <a:rPr lang="ro-RO" smtClean="0"/>
              <a:t>22.10.2025</a:t>
            </a:fld>
            <a:endParaRPr lang="ro-R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335A0D-4FF5-C18E-59B5-81FB67BA32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E45B14-9FE0-A372-2290-BDB549CF5A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8FB7F-FAB5-4E3E-9FC3-A71E3A0B4B4E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9844272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0EEBB81-EC0F-1B5D-0C3D-BA540DA736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ADB76E-7DCC-0AB9-E83B-EC592B7734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29DC19-C144-1D0B-82F9-F0B27149C88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B5DBAF-553E-4943-A862-2B65E972ADE3}" type="datetimeFigureOut">
              <a:rPr lang="ro-RO" smtClean="0"/>
              <a:t>22.10.2025</a:t>
            </a:fld>
            <a:endParaRPr lang="ro-R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8B1701-2BE2-793E-3C65-6772DB436A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o-R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554144-16D0-5848-A33F-A37BBA1E96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A8FB7F-FAB5-4E3E-9FC3-A71E3A0B4B4E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8279907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7CE45D2-4216-E097-60AF-AAF76313A0BC}"/>
              </a:ext>
            </a:extLst>
          </p:cNvPr>
          <p:cNvSpPr txBox="1"/>
          <p:nvPr/>
        </p:nvSpPr>
        <p:spPr>
          <a:xfrm>
            <a:off x="1491154" y="875269"/>
            <a:ext cx="1011065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4419"/>
              </a:lnSpc>
            </a:pPr>
            <a:r>
              <a:rPr lang="en-US" b="1" dirty="0">
                <a:solidFill>
                  <a:srgbClr val="C00000"/>
                </a:solidFill>
              </a:rPr>
              <a:t>5th Edition </a:t>
            </a:r>
            <a:r>
              <a:rPr lang="en-US" b="1" i="0" dirty="0">
                <a:solidFill>
                  <a:srgbClr val="072955"/>
                </a:solidFill>
                <a:effectLst/>
                <a:latin typeface="Titillium Web" panose="00000500000000000000" pitchFamily="2" charset="0"/>
              </a:rPr>
              <a:t>Interdisciplinarity and Cooperation In Cross-Border Research International Conference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E876297-61B7-3380-0701-C2B88F77C8AD}"/>
              </a:ext>
            </a:extLst>
          </p:cNvPr>
          <p:cNvSpPr txBox="1"/>
          <p:nvPr/>
        </p:nvSpPr>
        <p:spPr>
          <a:xfrm>
            <a:off x="9527715" y="228938"/>
            <a:ext cx="23462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Insert your institution’s logo here</a:t>
            </a:r>
            <a:endParaRPr lang="ro-RO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F882169-7991-48B1-BA1C-4D24689E27C4}"/>
              </a:ext>
            </a:extLst>
          </p:cNvPr>
          <p:cNvSpPr txBox="1"/>
          <p:nvPr/>
        </p:nvSpPr>
        <p:spPr>
          <a:xfrm>
            <a:off x="3279918" y="1991664"/>
            <a:ext cx="751375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4400" b="1" dirty="0"/>
              <a:t>TITLE OF THE ARTICLE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B038465-8058-53D0-29DA-94635BBCE1CE}"/>
              </a:ext>
            </a:extLst>
          </p:cNvPr>
          <p:cNvSpPr txBox="1"/>
          <p:nvPr/>
        </p:nvSpPr>
        <p:spPr>
          <a:xfrm>
            <a:off x="1124393" y="4096896"/>
            <a:ext cx="72009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Author(s):</a:t>
            </a:r>
            <a:r>
              <a:rPr lang="en-US" dirty="0"/>
              <a:t> First name Last name¹, First name Last name²</a:t>
            </a:r>
            <a:br>
              <a:rPr lang="en-US" dirty="0"/>
            </a:br>
            <a:r>
              <a:rPr lang="en-US" sz="1400" dirty="0"/>
              <a:t>¹ Department, Institution, City, Country</a:t>
            </a:r>
            <a:br>
              <a:rPr lang="en-US" sz="1400" dirty="0"/>
            </a:br>
            <a:r>
              <a:rPr lang="en-US" sz="1400" dirty="0"/>
              <a:t>² Department, Institution, City, Country</a:t>
            </a:r>
            <a:br>
              <a:rPr lang="en-US" sz="1400" dirty="0"/>
            </a:br>
            <a:r>
              <a:rPr lang="en-US" sz="1400" b="1" dirty="0"/>
              <a:t>Corresponding author:</a:t>
            </a:r>
            <a:r>
              <a:rPr lang="en-US" sz="1400" dirty="0"/>
              <a:t> corresponding.author@email.com</a:t>
            </a:r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40611707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BCA633-56CC-377F-BAEE-28259092A3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4F00F91-BCFD-3E1B-0923-7B1370CCDD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5060" y="58305"/>
            <a:ext cx="1189574" cy="81640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470650C-6970-E556-C001-0C37D6BE7AA0}"/>
              </a:ext>
            </a:extLst>
          </p:cNvPr>
          <p:cNvSpPr txBox="1"/>
          <p:nvPr/>
        </p:nvSpPr>
        <p:spPr>
          <a:xfrm>
            <a:off x="1211327" y="-32405"/>
            <a:ext cx="11526078" cy="5838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4419"/>
              </a:lnSpc>
            </a:pPr>
            <a:r>
              <a:rPr lang="en-US" b="1" dirty="0">
                <a:solidFill>
                  <a:srgbClr val="C00000"/>
                </a:solidFill>
              </a:rPr>
              <a:t>5th Edition </a:t>
            </a:r>
            <a:r>
              <a:rPr lang="en-US" b="1" i="0" dirty="0">
                <a:solidFill>
                  <a:srgbClr val="072955"/>
                </a:solidFill>
                <a:effectLst/>
                <a:latin typeface="Titillium Web" panose="00000500000000000000" pitchFamily="2" charset="0"/>
              </a:rPr>
              <a:t>Interdisciplinarity and Cooperation In Cross-Border Research International Conference</a:t>
            </a:r>
          </a:p>
        </p:txBody>
      </p:sp>
      <p:pic>
        <p:nvPicPr>
          <p:cNvPr id="7" name="Picture 2" descr="FT">
            <a:extLst>
              <a:ext uri="{FF2B5EF4-FFF2-40B4-BE49-F238E27FC236}">
                <a16:creationId xmlns:a16="http://schemas.microsoft.com/office/drawing/2014/main" id="{7DA49C99-7ED8-06D6-ACE7-A0E2547A60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547" y="135113"/>
            <a:ext cx="1073780" cy="546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" name="Picture 81">
            <a:extLst>
              <a:ext uri="{FF2B5EF4-FFF2-40B4-BE49-F238E27FC236}">
                <a16:creationId xmlns:a16="http://schemas.microsoft.com/office/drawing/2014/main" id="{B3B8CB67-C4C8-EDD2-10EA-1745368CBA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68237" y="6567951"/>
            <a:ext cx="3728186" cy="231744"/>
          </a:xfrm>
          <a:prstGeom prst="rect">
            <a:avLst/>
          </a:prstGeom>
        </p:spPr>
      </p:pic>
      <p:pic>
        <p:nvPicPr>
          <p:cNvPr id="83" name="Picture 82">
            <a:extLst>
              <a:ext uri="{FF2B5EF4-FFF2-40B4-BE49-F238E27FC236}">
                <a16:creationId xmlns:a16="http://schemas.microsoft.com/office/drawing/2014/main" id="{D2EF10A7-5C40-23D1-E7B3-1B039DF2452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3315" y="6583656"/>
            <a:ext cx="6145301" cy="274344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0E0F353-B6C3-6F30-4C6D-1C4D64D2A10D}"/>
              </a:ext>
            </a:extLst>
          </p:cNvPr>
          <p:cNvCxnSpPr/>
          <p:nvPr/>
        </p:nvCxnSpPr>
        <p:spPr>
          <a:xfrm>
            <a:off x="1327121" y="514937"/>
            <a:ext cx="956930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BF8CEFFE-C074-57E9-B1E7-DBEFA2E307F3}"/>
              </a:ext>
            </a:extLst>
          </p:cNvPr>
          <p:cNvSpPr/>
          <p:nvPr/>
        </p:nvSpPr>
        <p:spPr>
          <a:xfrm>
            <a:off x="446567" y="1052623"/>
            <a:ext cx="1978581" cy="434271"/>
          </a:xfrm>
          <a:prstGeom prst="roundRect">
            <a:avLst/>
          </a:prstGeom>
          <a:solidFill>
            <a:srgbClr val="1C5DAE"/>
          </a:solidFill>
          <a:ln>
            <a:solidFill>
              <a:srgbClr val="0C3FC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2400" b="1" dirty="0"/>
              <a:t>Introduction</a:t>
            </a:r>
          </a:p>
        </p:txBody>
      </p:sp>
    </p:spTree>
    <p:extLst>
      <p:ext uri="{BB962C8B-B14F-4D97-AF65-F5344CB8AC3E}">
        <p14:creationId xmlns:p14="http://schemas.microsoft.com/office/powerpoint/2010/main" val="26181075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63F87C-E3B2-E0C6-C254-4EF5820CB9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A9787F9-43BA-0F67-D757-97BE38EC8E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5060" y="58305"/>
            <a:ext cx="1189574" cy="81640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6D9ED1E-9BFF-21A6-C8E1-47D89F9199CA}"/>
              </a:ext>
            </a:extLst>
          </p:cNvPr>
          <p:cNvSpPr txBox="1"/>
          <p:nvPr/>
        </p:nvSpPr>
        <p:spPr>
          <a:xfrm>
            <a:off x="1211327" y="-32405"/>
            <a:ext cx="11526078" cy="5838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4419"/>
              </a:lnSpc>
            </a:pPr>
            <a:r>
              <a:rPr lang="en-US" b="1" dirty="0">
                <a:solidFill>
                  <a:srgbClr val="C00000"/>
                </a:solidFill>
              </a:rPr>
              <a:t>5th Edition </a:t>
            </a:r>
            <a:r>
              <a:rPr lang="en-US" b="1" i="0" dirty="0">
                <a:solidFill>
                  <a:srgbClr val="072955"/>
                </a:solidFill>
                <a:effectLst/>
                <a:latin typeface="Titillium Web" panose="00000500000000000000" pitchFamily="2" charset="0"/>
              </a:rPr>
              <a:t>Interdisciplinarity and Cooperation In Cross-Border Research International Conference</a:t>
            </a:r>
          </a:p>
        </p:txBody>
      </p:sp>
      <p:pic>
        <p:nvPicPr>
          <p:cNvPr id="7" name="Picture 2" descr="FT">
            <a:extLst>
              <a:ext uri="{FF2B5EF4-FFF2-40B4-BE49-F238E27FC236}">
                <a16:creationId xmlns:a16="http://schemas.microsoft.com/office/drawing/2014/main" id="{2AA7ABDA-E87C-D216-C201-B229AAA12D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547" y="135113"/>
            <a:ext cx="1073780" cy="546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" name="Picture 81">
            <a:extLst>
              <a:ext uri="{FF2B5EF4-FFF2-40B4-BE49-F238E27FC236}">
                <a16:creationId xmlns:a16="http://schemas.microsoft.com/office/drawing/2014/main" id="{44A66962-B29B-3EE1-A051-5286313035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68237" y="6567951"/>
            <a:ext cx="3728186" cy="231744"/>
          </a:xfrm>
          <a:prstGeom prst="rect">
            <a:avLst/>
          </a:prstGeom>
        </p:spPr>
      </p:pic>
      <p:pic>
        <p:nvPicPr>
          <p:cNvPr id="83" name="Picture 82">
            <a:extLst>
              <a:ext uri="{FF2B5EF4-FFF2-40B4-BE49-F238E27FC236}">
                <a16:creationId xmlns:a16="http://schemas.microsoft.com/office/drawing/2014/main" id="{E1378964-48EF-978F-5502-FA5B8B260D2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3315" y="6583656"/>
            <a:ext cx="6145301" cy="274344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B64B355-497A-6A09-8BFA-5F1DD761729A}"/>
              </a:ext>
            </a:extLst>
          </p:cNvPr>
          <p:cNvCxnSpPr/>
          <p:nvPr/>
        </p:nvCxnSpPr>
        <p:spPr>
          <a:xfrm>
            <a:off x="1327121" y="514937"/>
            <a:ext cx="956930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0972B88F-5372-2077-BFAB-2F5373A0ECAD}"/>
              </a:ext>
            </a:extLst>
          </p:cNvPr>
          <p:cNvSpPr/>
          <p:nvPr/>
        </p:nvSpPr>
        <p:spPr>
          <a:xfrm>
            <a:off x="446567" y="1052623"/>
            <a:ext cx="3465676" cy="434271"/>
          </a:xfrm>
          <a:prstGeom prst="roundRect">
            <a:avLst/>
          </a:prstGeom>
          <a:solidFill>
            <a:srgbClr val="1C5DAE"/>
          </a:solidFill>
          <a:ln>
            <a:solidFill>
              <a:srgbClr val="0C3FC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/>
              <a:t>Materials and methods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785608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B1AC63-01E1-59E1-8C1B-A4484BE7F6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77214D4-3934-1990-A858-70B7265C57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5060" y="58305"/>
            <a:ext cx="1189574" cy="81640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0984502-0CBB-A189-3725-110FB198E64F}"/>
              </a:ext>
            </a:extLst>
          </p:cNvPr>
          <p:cNvSpPr txBox="1"/>
          <p:nvPr/>
        </p:nvSpPr>
        <p:spPr>
          <a:xfrm>
            <a:off x="1211327" y="-32405"/>
            <a:ext cx="11526078" cy="5838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4419"/>
              </a:lnSpc>
            </a:pPr>
            <a:r>
              <a:rPr lang="en-US" b="1" dirty="0">
                <a:solidFill>
                  <a:srgbClr val="C00000"/>
                </a:solidFill>
              </a:rPr>
              <a:t>5th Edition </a:t>
            </a:r>
            <a:r>
              <a:rPr lang="en-US" b="1" i="0" dirty="0">
                <a:solidFill>
                  <a:srgbClr val="072955"/>
                </a:solidFill>
                <a:effectLst/>
                <a:latin typeface="Titillium Web" panose="00000500000000000000" pitchFamily="2" charset="0"/>
              </a:rPr>
              <a:t>Interdisciplinarity and Cooperation In Cross-Border Research International Conference</a:t>
            </a:r>
          </a:p>
        </p:txBody>
      </p:sp>
      <p:pic>
        <p:nvPicPr>
          <p:cNvPr id="7" name="Picture 2" descr="FT">
            <a:extLst>
              <a:ext uri="{FF2B5EF4-FFF2-40B4-BE49-F238E27FC236}">
                <a16:creationId xmlns:a16="http://schemas.microsoft.com/office/drawing/2014/main" id="{6A13DFA5-4D3F-B490-CFE7-4EB1DFA379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547" y="135113"/>
            <a:ext cx="1073780" cy="546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" name="Picture 81">
            <a:extLst>
              <a:ext uri="{FF2B5EF4-FFF2-40B4-BE49-F238E27FC236}">
                <a16:creationId xmlns:a16="http://schemas.microsoft.com/office/drawing/2014/main" id="{A1DA1EF9-8E62-5B30-2BE7-BAE4DCE374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68237" y="6567951"/>
            <a:ext cx="3728186" cy="231744"/>
          </a:xfrm>
          <a:prstGeom prst="rect">
            <a:avLst/>
          </a:prstGeom>
        </p:spPr>
      </p:pic>
      <p:pic>
        <p:nvPicPr>
          <p:cNvPr id="83" name="Picture 82">
            <a:extLst>
              <a:ext uri="{FF2B5EF4-FFF2-40B4-BE49-F238E27FC236}">
                <a16:creationId xmlns:a16="http://schemas.microsoft.com/office/drawing/2014/main" id="{3F6DD603-D210-2FC7-5084-C3CCFEFB7C2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3315" y="6583656"/>
            <a:ext cx="6145301" cy="274344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673EE65-38FF-CB3A-6081-B6975AC746AF}"/>
              </a:ext>
            </a:extLst>
          </p:cNvPr>
          <p:cNvCxnSpPr/>
          <p:nvPr/>
        </p:nvCxnSpPr>
        <p:spPr>
          <a:xfrm>
            <a:off x="1327121" y="514937"/>
            <a:ext cx="956930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3C585DE5-CF8F-04F1-78A8-10CD1437A9BC}"/>
              </a:ext>
            </a:extLst>
          </p:cNvPr>
          <p:cNvSpPr/>
          <p:nvPr/>
        </p:nvSpPr>
        <p:spPr>
          <a:xfrm>
            <a:off x="446567" y="1052623"/>
            <a:ext cx="3465676" cy="434271"/>
          </a:xfrm>
          <a:prstGeom prst="roundRect">
            <a:avLst/>
          </a:prstGeom>
          <a:solidFill>
            <a:srgbClr val="1C5DAE"/>
          </a:solidFill>
          <a:ln>
            <a:solidFill>
              <a:srgbClr val="0C3FC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/>
              <a:t>Results and discussion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788630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827B6B-3709-CA06-86EF-1298E3F802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635146B-9CDA-A80B-08D4-F71320E9A9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5060" y="58305"/>
            <a:ext cx="1189574" cy="81640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1286B03-328D-F86D-C137-643523537D00}"/>
              </a:ext>
            </a:extLst>
          </p:cNvPr>
          <p:cNvSpPr txBox="1"/>
          <p:nvPr/>
        </p:nvSpPr>
        <p:spPr>
          <a:xfrm>
            <a:off x="1211327" y="-32405"/>
            <a:ext cx="11526078" cy="5838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4419"/>
              </a:lnSpc>
            </a:pPr>
            <a:r>
              <a:rPr lang="en-US" b="1" dirty="0">
                <a:solidFill>
                  <a:srgbClr val="C00000"/>
                </a:solidFill>
              </a:rPr>
              <a:t>5th Edition </a:t>
            </a:r>
            <a:r>
              <a:rPr lang="en-US" b="1" i="0" dirty="0">
                <a:solidFill>
                  <a:srgbClr val="072955"/>
                </a:solidFill>
                <a:effectLst/>
                <a:latin typeface="Titillium Web" panose="00000500000000000000" pitchFamily="2" charset="0"/>
              </a:rPr>
              <a:t>Interdisciplinarity and Cooperation In Cross-Border Research International Conference</a:t>
            </a:r>
          </a:p>
        </p:txBody>
      </p:sp>
      <p:pic>
        <p:nvPicPr>
          <p:cNvPr id="7" name="Picture 2" descr="FT">
            <a:extLst>
              <a:ext uri="{FF2B5EF4-FFF2-40B4-BE49-F238E27FC236}">
                <a16:creationId xmlns:a16="http://schemas.microsoft.com/office/drawing/2014/main" id="{8099983F-8A7C-0423-F3D1-6A95FD11A6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547" y="135113"/>
            <a:ext cx="1073780" cy="546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" name="Picture 81">
            <a:extLst>
              <a:ext uri="{FF2B5EF4-FFF2-40B4-BE49-F238E27FC236}">
                <a16:creationId xmlns:a16="http://schemas.microsoft.com/office/drawing/2014/main" id="{930E62C3-2FBD-0418-3974-202EAB2008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68237" y="6567951"/>
            <a:ext cx="3728186" cy="231744"/>
          </a:xfrm>
          <a:prstGeom prst="rect">
            <a:avLst/>
          </a:prstGeom>
        </p:spPr>
      </p:pic>
      <p:pic>
        <p:nvPicPr>
          <p:cNvPr id="83" name="Picture 82">
            <a:extLst>
              <a:ext uri="{FF2B5EF4-FFF2-40B4-BE49-F238E27FC236}">
                <a16:creationId xmlns:a16="http://schemas.microsoft.com/office/drawing/2014/main" id="{8E7E25ED-577F-F853-D578-E04DC674811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3315" y="6583656"/>
            <a:ext cx="6145301" cy="274344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B081319-0B31-FBF2-EFA6-24CB40711C88}"/>
              </a:ext>
            </a:extLst>
          </p:cNvPr>
          <p:cNvCxnSpPr/>
          <p:nvPr/>
        </p:nvCxnSpPr>
        <p:spPr>
          <a:xfrm>
            <a:off x="1327121" y="514937"/>
            <a:ext cx="956930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0BF63A63-A1BE-16F2-9775-FB2B45DF70DF}"/>
              </a:ext>
            </a:extLst>
          </p:cNvPr>
          <p:cNvSpPr/>
          <p:nvPr/>
        </p:nvSpPr>
        <p:spPr>
          <a:xfrm>
            <a:off x="446567" y="1052623"/>
            <a:ext cx="1868370" cy="434271"/>
          </a:xfrm>
          <a:prstGeom prst="roundRect">
            <a:avLst/>
          </a:prstGeom>
          <a:solidFill>
            <a:srgbClr val="1C5DAE"/>
          </a:solidFill>
          <a:ln>
            <a:solidFill>
              <a:srgbClr val="0C3FC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/>
              <a:t>Conclusions</a:t>
            </a:r>
            <a:endParaRPr lang="en-US" sz="24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D88F1A6-83FB-DB48-79D6-312394CF02B0}"/>
              </a:ext>
            </a:extLst>
          </p:cNvPr>
          <p:cNvSpPr txBox="1"/>
          <p:nvPr/>
        </p:nvSpPr>
        <p:spPr>
          <a:xfrm>
            <a:off x="343273" y="5593384"/>
            <a:ext cx="196769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i="1" spc="-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Acknowledgments</a:t>
            </a:r>
            <a:endParaRPr lang="ro-RO" i="1" dirty="0"/>
          </a:p>
        </p:txBody>
      </p:sp>
    </p:spTree>
    <p:extLst>
      <p:ext uri="{BB962C8B-B14F-4D97-AF65-F5344CB8AC3E}">
        <p14:creationId xmlns:p14="http://schemas.microsoft.com/office/powerpoint/2010/main" val="8695288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B28329-74DC-A7C8-8C85-EC3A174305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34FCA3E-E15E-3465-D4FC-A3BABC3AA9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5060" y="58305"/>
            <a:ext cx="1189574" cy="81640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886B8E5-895F-8CA1-FF76-25531B97839D}"/>
              </a:ext>
            </a:extLst>
          </p:cNvPr>
          <p:cNvSpPr txBox="1"/>
          <p:nvPr/>
        </p:nvSpPr>
        <p:spPr>
          <a:xfrm>
            <a:off x="1211327" y="-32405"/>
            <a:ext cx="11526078" cy="5838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4419"/>
              </a:lnSpc>
            </a:pPr>
            <a:r>
              <a:rPr lang="en-US" b="1" dirty="0">
                <a:solidFill>
                  <a:srgbClr val="C00000"/>
                </a:solidFill>
              </a:rPr>
              <a:t>5th Edition </a:t>
            </a:r>
            <a:r>
              <a:rPr lang="en-US" b="1" i="0" dirty="0">
                <a:solidFill>
                  <a:srgbClr val="072955"/>
                </a:solidFill>
                <a:effectLst/>
                <a:latin typeface="Titillium Web" panose="00000500000000000000" pitchFamily="2" charset="0"/>
              </a:rPr>
              <a:t>Interdisciplinarity and Cooperation In Cross-Border Research International Conference</a:t>
            </a:r>
          </a:p>
        </p:txBody>
      </p:sp>
      <p:pic>
        <p:nvPicPr>
          <p:cNvPr id="7" name="Picture 2" descr="FT">
            <a:extLst>
              <a:ext uri="{FF2B5EF4-FFF2-40B4-BE49-F238E27FC236}">
                <a16:creationId xmlns:a16="http://schemas.microsoft.com/office/drawing/2014/main" id="{3683C749-2C94-49CF-3000-E86E21CA42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547" y="135113"/>
            <a:ext cx="1073780" cy="546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" name="Picture 81">
            <a:extLst>
              <a:ext uri="{FF2B5EF4-FFF2-40B4-BE49-F238E27FC236}">
                <a16:creationId xmlns:a16="http://schemas.microsoft.com/office/drawing/2014/main" id="{E77DA2C2-95A5-6EC2-3E71-EF183C4CAE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68237" y="6567951"/>
            <a:ext cx="3728186" cy="231744"/>
          </a:xfrm>
          <a:prstGeom prst="rect">
            <a:avLst/>
          </a:prstGeom>
        </p:spPr>
      </p:pic>
      <p:pic>
        <p:nvPicPr>
          <p:cNvPr id="83" name="Picture 82">
            <a:extLst>
              <a:ext uri="{FF2B5EF4-FFF2-40B4-BE49-F238E27FC236}">
                <a16:creationId xmlns:a16="http://schemas.microsoft.com/office/drawing/2014/main" id="{D895BC0D-3D1C-AAE5-78EB-376E2F93609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3315" y="6583656"/>
            <a:ext cx="6145301" cy="274344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23D3787-D52F-F1CD-976B-54A0929A29F8}"/>
              </a:ext>
            </a:extLst>
          </p:cNvPr>
          <p:cNvCxnSpPr/>
          <p:nvPr/>
        </p:nvCxnSpPr>
        <p:spPr>
          <a:xfrm>
            <a:off x="1327121" y="514937"/>
            <a:ext cx="956930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62E05FE7-CEE4-DF22-A1C1-686D2FF24845}"/>
              </a:ext>
            </a:extLst>
          </p:cNvPr>
          <p:cNvSpPr/>
          <p:nvPr/>
        </p:nvSpPr>
        <p:spPr>
          <a:xfrm>
            <a:off x="446567" y="1052623"/>
            <a:ext cx="1868370" cy="434271"/>
          </a:xfrm>
          <a:prstGeom prst="roundRect">
            <a:avLst/>
          </a:prstGeom>
          <a:solidFill>
            <a:srgbClr val="1C5DAE"/>
          </a:solidFill>
          <a:ln>
            <a:solidFill>
              <a:srgbClr val="0C3FC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/>
              <a:t>References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196972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273</TotalTime>
  <Words>121</Words>
  <Application>Microsoft Office PowerPoint</Application>
  <PresentationFormat>Widescreen</PresentationFormat>
  <Paragraphs>15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Titillium Web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Marian Tiberiu Coadă</dc:creator>
  <cp:lastModifiedBy>Marian Tiberiu Coadă</cp:lastModifiedBy>
  <cp:revision>4</cp:revision>
  <dcterms:created xsi:type="dcterms:W3CDTF">2025-10-20T19:16:08Z</dcterms:created>
  <dcterms:modified xsi:type="dcterms:W3CDTF">2025-10-22T07:12:52Z</dcterms:modified>
</cp:coreProperties>
</file>